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62" r:id="rId6"/>
    <p:sldId id="271" r:id="rId7"/>
    <p:sldId id="264" r:id="rId8"/>
    <p:sldId id="265" r:id="rId9"/>
    <p:sldId id="266" r:id="rId10"/>
    <p:sldId id="267" r:id="rId11"/>
    <p:sldId id="268" r:id="rId12"/>
    <p:sldId id="272" r:id="rId13"/>
    <p:sldId id="274" r:id="rId14"/>
    <p:sldId id="269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EEA"/>
    <a:srgbClr val="2063F8"/>
    <a:srgbClr val="06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>
      <p:cViewPr varScale="1">
        <p:scale>
          <a:sx n="90" d="100"/>
          <a:sy n="90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4F2D-B5E0-499B-BA4F-C22514C2743B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9395-6CED-454D-96BE-4E6822E517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56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7607-64AC-4334-8A29-D7A5549C8E3B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72CC-BDE5-4109-A0BF-9F120B597B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427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BF7-30D0-4566-8EA3-53741BFB1249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6E3F-207F-4BEB-8BFE-3C8F96A507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5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9F77-9B20-4618-8F8C-04B3CF753005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C4E8-DDD0-413E-B6BB-80AE4E7C79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33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5CBF-CD22-4465-9D8E-5CC9B16D723B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1836-5235-4BEA-BF29-C9D26DE5B9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00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9AB6-91FF-42E7-B41E-FA35ACCAC0D5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26BC-B08B-4059-8416-C5FFB07B68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5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16AF-FF01-4FCA-A8C4-AC9E01F22EFC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2E77-66E7-4BDA-8573-A1A3A28169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23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DEE0-1C50-4496-ABCC-D9EE34BB62D8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C99B-27AF-488C-A60E-DFF8A90724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66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5A8A-6E63-4074-A055-1BCC967E1E6D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04A4-9736-4AF4-BBB5-F1CFC0BD31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18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8249-C6D6-4C85-8465-BECAE67C651E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5571-649C-4FC1-BAE7-C6A76756DE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14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99AB-B159-4056-BA3E-63E32C102388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316E-A582-4018-AECD-FAC028589D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467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169CA-9793-431F-A732-B28C80F8FDAC}" type="datetimeFigureOut">
              <a:rPr lang="de-DE"/>
              <a:pPr>
                <a:defRPr/>
              </a:pPr>
              <a:t>05.08.2019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2D0F46-8F49-49D9-9E5C-AF51A88CCF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-fuss-zur-schule.de/" TargetMode="External"/><Relationship Id="rId2" Type="http://schemas.openxmlformats.org/officeDocument/2006/relationships/hyperlink" Target="http://www.walkingbus-os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andesverkehrswacht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ast.de/schulwegpl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wmf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6060601" cy="93312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3527425" cy="338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 smtClean="0"/>
              <a:t>Schulanfang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 smtClean="0"/>
              <a:t>in </a:t>
            </a:r>
            <a:r>
              <a:rPr lang="de-DE" sz="3600" dirty="0"/>
              <a:t>Niedersachsen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2052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2437"/>
            <a:ext cx="4315842" cy="4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Tipps für den sicheren Schulweg</a:t>
            </a:r>
          </a:p>
        </p:txBody>
      </p:sp>
      <p:sp>
        <p:nvSpPr>
          <p:cNvPr id="1024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Den sichersten Weg wählen (Verkehrsaufkommen, Sichtverhältnisse, </a:t>
            </a:r>
            <a:r>
              <a:rPr lang="de-DE" sz="2800" dirty="0" err="1"/>
              <a:t>Querungshilfen</a:t>
            </a:r>
            <a:r>
              <a:rPr lang="de-DE" sz="2800" dirty="0"/>
              <a:t>, Besonderheiten,...)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Schulweg vorher ausreichend üben, im Zweifel das Kind zunächst zu Fuß begleiten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Gut sichtbare, reflektierende Kleidung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Rechtzeitig losgehen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Keine Spielfahrzeuge als </a:t>
            </a:r>
            <a:r>
              <a:rPr lang="de-DE" sz="2800" dirty="0" smtClean="0"/>
              <a:t>Verkehrsmittel</a:t>
            </a:r>
          </a:p>
          <a:p>
            <a:pPr marL="0" indent="0" eaLnBrk="1" hangingPunct="1">
              <a:buNone/>
              <a:defRPr/>
            </a:pPr>
            <a:r>
              <a:rPr lang="de-DE" sz="2800" dirty="0" smtClean="0"/>
              <a:t>     vor </a:t>
            </a:r>
            <a:r>
              <a:rPr lang="de-DE" sz="2800" dirty="0"/>
              <a:t>der Radfahrprüfung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67" y="3315996"/>
            <a:ext cx="2452733" cy="35533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dirty="0" smtClean="0"/>
              <a:t>Wenn Sie Bedenken haben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3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2400" dirty="0" smtClean="0"/>
              <a:t>Wenn der Schulweg Ihr Kind überfordert: begleiten Sie </a:t>
            </a:r>
          </a:p>
          <a:p>
            <a:pPr marL="0" indent="0" eaLnBrk="1" hangingPunct="1">
              <a:buNone/>
            </a:pPr>
            <a:r>
              <a:rPr lang="de-DE" altLang="de-DE" sz="2400" dirty="0"/>
              <a:t>I</a:t>
            </a:r>
            <a:r>
              <a:rPr lang="de-DE" altLang="de-DE" sz="2400" dirty="0" smtClean="0"/>
              <a:t>hr Kind, bis es ausreichend sicher ist. Stetige 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Wiederholung führt zu sicheren Verhaltensmustern.</a:t>
            </a:r>
          </a:p>
          <a:p>
            <a:pPr marL="0" indent="0" eaLnBrk="1" hangingPunct="1">
              <a:buNone/>
            </a:pPr>
            <a:endParaRPr lang="de-DE" altLang="de-DE" sz="800" dirty="0" smtClean="0"/>
          </a:p>
          <a:p>
            <a:pPr marL="0" indent="0" eaLnBrk="1" hangingPunct="1">
              <a:buNone/>
            </a:pPr>
            <a:r>
              <a:rPr lang="de-DE" altLang="de-DE" sz="2400" dirty="0" smtClean="0"/>
              <a:t>	      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	      „</a:t>
            </a:r>
            <a:r>
              <a:rPr lang="de-DE" altLang="de-DE" sz="2400" b="1" dirty="0" smtClean="0"/>
              <a:t>Bus auf Füßen</a:t>
            </a:r>
            <a:r>
              <a:rPr lang="de-DE" altLang="de-DE" sz="2400" dirty="0" smtClean="0"/>
              <a:t>“; ein Erwachsener begleitet eine </a:t>
            </a:r>
          </a:p>
          <a:p>
            <a:pPr marL="0" indent="0" eaLnBrk="1" hangingPunct="1"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                 Kindergruppe, Kinder können an mehreren 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	      „Haltestellen“ auf dem Weg zusteigen“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                   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www.walkingbus-os.de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</a:rPr>
              <a:t> oder 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www.zu-fuss-zur-schule.de</a:t>
            </a:r>
            <a:endParaRPr lang="de-DE" altLang="de-D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de-DE" alt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de-DE" altLang="de-DE" sz="2400" dirty="0" smtClean="0"/>
          </a:p>
          <a:p>
            <a:pPr marL="0" indent="0" eaLnBrk="1" hangingPunct="1">
              <a:buNone/>
            </a:pPr>
            <a:endParaRPr lang="de-DE" alt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556792"/>
            <a:ext cx="1584176" cy="11780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501008"/>
            <a:ext cx="16332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Was kann man noch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795320" cy="464137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Einsatz </a:t>
            </a:r>
            <a:r>
              <a:rPr lang="de-DE" sz="2400" dirty="0"/>
              <a:t>von </a:t>
            </a:r>
            <a:r>
              <a:rPr lang="de-DE" sz="2400" b="1" dirty="0"/>
              <a:t>Schulweglotsinnen/-lotsen </a:t>
            </a:r>
            <a:endParaRPr lang="de-DE" sz="2400" b="1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an </a:t>
            </a:r>
            <a:r>
              <a:rPr lang="de-DE" sz="2400" dirty="0" err="1" smtClean="0"/>
              <a:t>Querungsstellen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                    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Werden </a:t>
            </a:r>
            <a:r>
              <a:rPr lang="de-DE" sz="2400" dirty="0"/>
              <a:t>Sie selbst Schulweglotsin/-</a:t>
            </a:r>
            <a:r>
              <a:rPr lang="de-DE" sz="2400" dirty="0" smtClean="0"/>
              <a:t>lotse – Informationen zur Ausbildung </a:t>
            </a:r>
            <a:r>
              <a:rPr lang="de-DE" sz="2400" dirty="0"/>
              <a:t>unter </a:t>
            </a:r>
            <a:r>
              <a:rPr lang="de-DE" sz="2400" dirty="0" smtClean="0">
                <a:hlinkClick r:id="rId2"/>
              </a:rPr>
              <a:t>www.Landesverkehrswacht.de</a:t>
            </a:r>
            <a:endParaRPr lang="de-DE" sz="2400" dirty="0" smtClean="0"/>
          </a:p>
          <a:p>
            <a:pPr marL="0" indent="0">
              <a:buNone/>
            </a:pPr>
            <a:endParaRPr lang="de-DE" sz="800" dirty="0" smtClean="0"/>
          </a:p>
          <a:p>
            <a:endParaRPr 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  Einrichtung von „</a:t>
            </a:r>
            <a:r>
              <a:rPr lang="de-DE" sz="2400" b="1" dirty="0" smtClean="0"/>
              <a:t>Hol- </a:t>
            </a:r>
            <a:r>
              <a:rPr lang="de-DE" sz="2400" b="1" dirty="0"/>
              <a:t>und </a:t>
            </a:r>
            <a:r>
              <a:rPr lang="de-DE" sz="2400" b="1" dirty="0" err="1"/>
              <a:t>Bringzonen</a:t>
            </a:r>
            <a:r>
              <a:rPr lang="de-DE" sz="2400" dirty="0"/>
              <a:t>“ bzw. sogenannte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	   „ Elternhaltestellen“ z. B. mit dem ADAC </a:t>
            </a:r>
            <a:r>
              <a:rPr lang="de-DE" sz="2400" dirty="0"/>
              <a:t>Leitfaden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  „</a:t>
            </a:r>
            <a:r>
              <a:rPr lang="de-DE" sz="2400" dirty="0"/>
              <a:t>Das </a:t>
            </a:r>
            <a:r>
              <a:rPr lang="de-DE" sz="2400" dirty="0" smtClean="0"/>
              <a:t>Elterntaxi </a:t>
            </a:r>
            <a:r>
              <a:rPr lang="de-DE" sz="2400" dirty="0"/>
              <a:t>an G</a:t>
            </a:r>
            <a:r>
              <a:rPr lang="de-DE" sz="2400" dirty="0" smtClean="0"/>
              <a:t>rundschulen“ mit Informationen für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die Vorbereitung </a:t>
            </a:r>
            <a:r>
              <a:rPr lang="de-DE" sz="2400" dirty="0"/>
              <a:t>und </a:t>
            </a:r>
            <a:r>
              <a:rPr lang="de-DE" sz="2400" dirty="0" smtClean="0"/>
              <a:t>wichtigen </a:t>
            </a:r>
            <a:r>
              <a:rPr lang="de-DE" sz="2400" dirty="0"/>
              <a:t>Checklisten </a:t>
            </a:r>
            <a:endParaRPr lang="de-DE" sz="2400" dirty="0" smtClean="0"/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084EEA"/>
                </a:solidFill>
              </a:rPr>
              <a:t>ww.adac.de/verkehr/</a:t>
            </a:r>
            <a:r>
              <a:rPr lang="de-DE" sz="2400" dirty="0" err="1" smtClean="0">
                <a:solidFill>
                  <a:srgbClr val="084EEA"/>
                </a:solidFill>
              </a:rPr>
              <a:t>kindersicherheit</a:t>
            </a:r>
            <a:r>
              <a:rPr lang="de-DE" sz="2400" dirty="0" smtClean="0">
                <a:solidFill>
                  <a:srgbClr val="084EEA"/>
                </a:solidFill>
              </a:rPr>
              <a:t>/elterntaxi-hol-</a:t>
            </a:r>
            <a:r>
              <a:rPr lang="de-DE" sz="2400" dirty="0" err="1" smtClean="0">
                <a:solidFill>
                  <a:srgbClr val="084EEA"/>
                </a:solidFill>
              </a:rPr>
              <a:t>bringzonen</a:t>
            </a:r>
            <a:r>
              <a:rPr lang="de-DE" sz="2400" dirty="0" smtClean="0">
                <a:solidFill>
                  <a:srgbClr val="084EEA"/>
                </a:solidFill>
              </a:rPr>
              <a:t>/</a:t>
            </a:r>
          </a:p>
          <a:p>
            <a:endParaRPr lang="de-DE" sz="800" dirty="0" smtClean="0">
              <a:solidFill>
                <a:srgbClr val="084EEA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>
              <a:solidFill>
                <a:srgbClr val="084EEA"/>
              </a:solidFill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9080"/>
            <a:ext cx="1368152" cy="16878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3" y="1556792"/>
            <a:ext cx="1944216" cy="9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Was kann man noch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37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		    Erstellung eines </a:t>
            </a:r>
            <a:r>
              <a:rPr lang="de-DE" sz="2400" b="1" dirty="0"/>
              <a:t>Schulwegplanes</a:t>
            </a:r>
            <a:r>
              <a:rPr lang="de-DE" sz="2400" dirty="0"/>
              <a:t> </a:t>
            </a:r>
            <a:r>
              <a:rPr lang="de-DE" sz="2400" dirty="0" smtClean="0"/>
              <a:t>z. B. mit dem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    Leitfaden „Schulwegpläne </a:t>
            </a:r>
            <a:r>
              <a:rPr lang="de-DE" sz="2400" dirty="0"/>
              <a:t>leichtgemacht" </a:t>
            </a:r>
            <a:r>
              <a:rPr lang="de-DE" sz="2400" dirty="0" smtClean="0"/>
              <a:t>			   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www.bast.de/schulwegplan</a:t>
            </a:r>
            <a:endParaRPr lang="de-D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800" dirty="0" smtClean="0">
              <a:solidFill>
                <a:srgbClr val="084EEA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                 Durchführung der </a:t>
            </a:r>
            <a:r>
              <a:rPr lang="de-DE" sz="2400" dirty="0"/>
              <a:t>9 Module </a:t>
            </a:r>
            <a:r>
              <a:rPr lang="de-DE" sz="2400" dirty="0" smtClean="0"/>
              <a:t>des </a:t>
            </a:r>
          </a:p>
          <a:p>
            <a:pPr marL="0" indent="0">
              <a:buNone/>
            </a:pPr>
            <a:r>
              <a:rPr lang="de-DE" sz="2400" b="1" dirty="0" smtClean="0"/>
              <a:t>                              „Die Fußgänger-Profis“ im Unterricht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         für die Jahrgänge 1 - 3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     	        </a:t>
            </a:r>
          </a:p>
          <a:p>
            <a:pPr marL="0" indent="0">
              <a:buNone/>
            </a:pPr>
            <a:endParaRPr lang="de-DE" sz="800" dirty="0">
              <a:solidFill>
                <a:srgbClr val="084EEA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84EEA"/>
                </a:solidFill>
              </a:rPr>
              <a:t>Download </a:t>
            </a:r>
            <a:r>
              <a:rPr lang="de-DE" sz="2400" dirty="0">
                <a:solidFill>
                  <a:srgbClr val="084EEA"/>
                </a:solidFill>
              </a:rPr>
              <a:t>unter www.nibis.de/ </a:t>
            </a:r>
            <a:r>
              <a:rPr lang="de-DE" sz="2400" dirty="0" smtClean="0">
                <a:solidFill>
                  <a:srgbClr val="084EEA"/>
                </a:solidFill>
              </a:rPr>
              <a:t>     	        			           Allgemeinbildung/allgemeinbildende </a:t>
            </a:r>
            <a:r>
              <a:rPr lang="de-DE" sz="2400" dirty="0">
                <a:solidFill>
                  <a:srgbClr val="084EEA"/>
                </a:solidFill>
              </a:rPr>
              <a:t>Fächer/Mobilität </a:t>
            </a:r>
            <a:endParaRPr lang="de-DE" sz="2400" dirty="0" smtClean="0">
              <a:solidFill>
                <a:srgbClr val="084EEA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84EEA"/>
              </a:solidFill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3" y="1484784"/>
            <a:ext cx="2118686" cy="12961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068960"/>
            <a:ext cx="1872208" cy="20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93195" y="986109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dirty="0"/>
              <a:t>Viel Freude auf dem Schulweg</a:t>
            </a:r>
            <a:br>
              <a:rPr lang="de-DE" altLang="de-DE" sz="3600" dirty="0"/>
            </a:b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r>
              <a:rPr lang="de-DE" altLang="de-DE" sz="3600" dirty="0" smtClean="0"/>
              <a:t>wünschen die Aktionspartner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14339" name="Picture 9" descr="Logo M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14445"/>
            <a:ext cx="2375495" cy="6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ogo-GUV Koop-in-NDS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2" y="5620785"/>
            <a:ext cx="3239473" cy="5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ADAC Logo Allgemein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88" y="4042629"/>
            <a:ext cx="754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4179"/>
            <a:ext cx="30956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908720"/>
            <a:ext cx="1925442" cy="756096"/>
          </a:xfrm>
          <a:prstGeom prst="rect">
            <a:avLst/>
          </a:prstGeom>
        </p:spPr>
      </p:pic>
      <p:pic>
        <p:nvPicPr>
          <p:cNvPr id="10" name="Bild 1" descr="Wappen_4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4445"/>
            <a:ext cx="614630" cy="77855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4193696" y="2836318"/>
            <a:ext cx="469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Niedersächsisches Ministerium für Wirtschaft,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Arbeit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Verkehr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und Digitalisierung </a:t>
            </a:r>
            <a:endParaRPr lang="de-DE" sz="1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3933056"/>
            <a:ext cx="1891972" cy="9732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5380195"/>
            <a:ext cx="1411842" cy="12352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mtClean="0"/>
              <a:t>Übersicht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Der Schulweg aus Sicht der Kinder</a:t>
            </a:r>
          </a:p>
          <a:p>
            <a:pPr eaLnBrk="1" hangingPunct="1"/>
            <a:r>
              <a:rPr lang="de-DE" altLang="de-DE" dirty="0" smtClean="0"/>
              <a:t>Situation vor Ort</a:t>
            </a:r>
          </a:p>
          <a:p>
            <a:pPr eaLnBrk="1" hangingPunct="1"/>
            <a:r>
              <a:rPr lang="de-DE" altLang="de-DE" dirty="0" smtClean="0"/>
              <a:t>Vorteile des Schulwegs zu Fuß</a:t>
            </a:r>
          </a:p>
          <a:p>
            <a:pPr eaLnBrk="1" hangingPunct="1"/>
            <a:r>
              <a:rPr lang="de-DE" altLang="de-DE" dirty="0" smtClean="0"/>
              <a:t>Tipps für den sicheren Schulweg</a:t>
            </a:r>
          </a:p>
          <a:p>
            <a:pPr eaLnBrk="1" hangingPunct="1"/>
            <a:r>
              <a:rPr lang="de-DE" altLang="de-DE" dirty="0" smtClean="0"/>
              <a:t>Was man noch tun kann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35526" y="2774313"/>
            <a:ext cx="4135214" cy="285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Wie Kinder ihren Schulweg erleben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1000" dirty="0"/>
              <a:t>www.zu-fuss-zur-schule.ch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Der Schulweg aus der Sicht von Selma (9)</a:t>
            </a:r>
            <a:endParaRPr lang="de-DE" sz="13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/>
          </a:p>
        </p:txBody>
      </p:sp>
      <p:sp>
        <p:nvSpPr>
          <p:cNvPr id="4" name="Inhaltsplatzhalt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1000" dirty="0"/>
              <a:t>www.zu-fuss-zur-schule.ch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Der Schulweg aus der Sicht von Samuel (7)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28775"/>
            <a:ext cx="40751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628775"/>
            <a:ext cx="40989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feld 4"/>
          <p:cNvSpPr txBox="1">
            <a:spLocks noChangeArrowheads="1"/>
          </p:cNvSpPr>
          <p:nvPr/>
        </p:nvSpPr>
        <p:spPr bwMode="auto">
          <a:xfrm>
            <a:off x="471488" y="5805488"/>
            <a:ext cx="8280400" cy="738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i="1" dirty="0" smtClean="0">
                <a:solidFill>
                  <a:schemeClr val="bg1"/>
                </a:solidFill>
              </a:rPr>
              <a:t>Welches Kind geht zu Fuß zur Schule???</a:t>
            </a:r>
            <a:endParaRPr lang="de-DE" altLang="de-DE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Wie Kinder ihren Schulweg erleben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370488"/>
            <a:ext cx="4536504" cy="51838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b="1" dirty="0" smtClean="0"/>
              <a:t>Zu Fuß – </a:t>
            </a:r>
          </a:p>
          <a:p>
            <a:pPr marL="0" indent="0" eaLnBrk="1" hangingPunct="1">
              <a:buNone/>
            </a:pPr>
            <a:r>
              <a:rPr lang="de-DE" altLang="de-DE" b="1" dirty="0" smtClean="0"/>
              <a:t>der Schulweg ist ein Erlebnis: 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Selma bewegt sich, orientiert sich im Raum, entdeckt Dinge; „austoben“;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Selma lernt, sich selbstständig und sicher durch den Straßenverkehr zu bewegen;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endParaRPr lang="de-DE" altLang="de-DE" sz="12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Selma knüpft Kontakte mit anderen, lernt Sozialverhalten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half" idx="2"/>
          </p:nvPr>
        </p:nvSpPr>
        <p:spPr>
          <a:xfrm>
            <a:off x="4705942" y="1370488"/>
            <a:ext cx="4387850" cy="47853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b="1" dirty="0" smtClean="0"/>
              <a:t>Mit dem Auto – </a:t>
            </a:r>
          </a:p>
          <a:p>
            <a:pPr marL="0" indent="0" eaLnBrk="1" hangingPunct="1">
              <a:buNone/>
            </a:pPr>
            <a:r>
              <a:rPr lang="de-DE" altLang="de-DE" b="1" dirty="0" smtClean="0"/>
              <a:t>der Schulweg ist eintönig: </a:t>
            </a:r>
          </a:p>
          <a:p>
            <a:pPr marL="0" indent="0" eaLnBrk="1" hangingPunct="1">
              <a:buNone/>
            </a:pPr>
            <a:endParaRPr lang="de-DE" altLang="de-DE" sz="800" b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Samuel kann seine Umgebung nur begrenzt wahrnehmen (Sitzposition, Geschwindigkeit);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Samuel sitzt, ein Fußmarsch würde ihn wacher, fitter und konzentrierter am Unterricht teilnehmen lassen;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Samuel hat keine Gespräche mit Freundinnen und Freunden.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8" y="3356992"/>
            <a:ext cx="3462023" cy="53288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976139"/>
            <a:ext cx="1319502" cy="989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050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Realität: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2688"/>
            <a:ext cx="8229600" cy="4943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/>
              <a:t>Ungefähr jedes zehnte Kind wird mit dem Auto zur Schule gefahren, Tendenz </a:t>
            </a:r>
            <a:r>
              <a:rPr lang="de-DE" sz="2800" dirty="0" smtClean="0"/>
              <a:t>steigend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 smtClean="0"/>
              <a:t>Durchschnittlicher </a:t>
            </a:r>
            <a:r>
              <a:rPr lang="de-DE" sz="2800" dirty="0"/>
              <a:t>Schulweg: zehn Minuten zu Fuß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800" b="1" dirty="0"/>
              <a:t>Gründe, warum Eltern die Kinder zur Schule fahren: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 smtClean="0"/>
              <a:t>„</a:t>
            </a:r>
            <a:r>
              <a:rPr lang="de-DE" sz="2800" dirty="0"/>
              <a:t>Es liegt ja auf dem </a:t>
            </a:r>
            <a:r>
              <a:rPr lang="de-DE" sz="2800" dirty="0" smtClean="0"/>
              <a:t>Weg.“</a:t>
            </a:r>
            <a:endParaRPr lang="de-DE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/>
              <a:t>„Ich tue meinem Kind etwas </a:t>
            </a:r>
            <a:r>
              <a:rPr lang="de-DE" sz="2800" dirty="0" smtClean="0"/>
              <a:t>Gutes.“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 smtClean="0"/>
              <a:t>„Ich habe keine Zeit.“</a:t>
            </a:r>
            <a:endParaRPr lang="de-DE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 smtClean="0"/>
              <a:t>„</a:t>
            </a:r>
            <a:r>
              <a:rPr lang="de-DE" sz="2800" dirty="0"/>
              <a:t>I</a:t>
            </a:r>
            <a:r>
              <a:rPr lang="de-DE" sz="2800" dirty="0" smtClean="0"/>
              <a:t>ch habe Angst, dass meinem Kind etwas passiert.“</a:t>
            </a:r>
            <a:endParaRPr lang="de-DE" sz="2800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39552" y="5517232"/>
            <a:ext cx="8280400" cy="738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i="1" dirty="0" smtClean="0">
                <a:solidFill>
                  <a:schemeClr val="bg1"/>
                </a:solidFill>
              </a:rPr>
              <a:t>Und welchen Grund haben Sie?</a:t>
            </a:r>
            <a:endParaRPr lang="de-DE" altLang="de-DE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dirty="0" smtClean="0"/>
              <a:t>Und bei uns?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437952" y="1590519"/>
            <a:ext cx="82804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2800" dirty="0" smtClean="0">
                <a:solidFill>
                  <a:schemeClr val="bg1"/>
                </a:solidFill>
              </a:rPr>
              <a:t>Wie ist die Situation an unserer Schule aus Ihrer Sicht?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457200" y="4805353"/>
            <a:ext cx="82804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2800" dirty="0" smtClean="0">
                <a:solidFill>
                  <a:schemeClr val="bg1"/>
                </a:solidFill>
              </a:rPr>
              <a:t>Was für Gedanken und Gefühle beschäftigen Sie, wenn Ihr Kind zu Fuß zur Schule geht?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81426"/>
            <a:ext cx="401002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200" dirty="0" smtClean="0"/>
              <a:t>Der Schulweg zu Fuß... macht sicher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313"/>
            <a:ext cx="8641655" cy="482441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dirty="0" smtClean="0"/>
              <a:t>Die </a:t>
            </a:r>
            <a:r>
              <a:rPr lang="de-DE" dirty="0"/>
              <a:t>Teilnahme am Straßenverkehr beginnt an der Hand der Eltern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de-DE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Frühzeitig richtiges Verhalten in unterschiedlichen Situationen lernen, schwierige Situationen gemeinsam trainieren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Der Schulweg ist immer gleich: Fortschritte lassen sich gut erkennen (Wiederholung von Standardsituationen, richtige Verhaltensmuster prägen sich ein)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Kind </a:t>
            </a:r>
            <a:r>
              <a:rPr lang="de-DE" dirty="0"/>
              <a:t>selbstständig auf dem Schulweg = mehr Sicherheit auch in der Freizeit am Nachmittag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99" y="1124744"/>
            <a:ext cx="6060601" cy="933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dirty="0" smtClean="0"/>
              <a:t>Der Schulweg zu Fuß...ist spannend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Freundschaften pflegen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Konflikte aushalten, Streit schlichten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Erste Schritte in die Selbstständigkeit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Stärkung des Selbstbewusstseins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Freiraum ohne „Aufsicht“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25" y="1196752"/>
            <a:ext cx="6059949" cy="932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mtClean="0"/>
              <a:t>Der Schulweg zu Fuß...ist gesund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800" dirty="0" smtClean="0"/>
              <a:t>Bewegung ist das A und O für eine gesunde Entwicklung</a:t>
            </a:r>
          </a:p>
          <a:p>
            <a:pPr eaLnBrk="1" hangingPunct="1"/>
            <a:endParaRPr lang="de-DE" altLang="de-DE" sz="800" dirty="0" smtClean="0"/>
          </a:p>
          <a:p>
            <a:pPr eaLnBrk="1" hangingPunct="1"/>
            <a:r>
              <a:rPr lang="de-DE" altLang="de-DE" sz="2800" dirty="0" smtClean="0"/>
              <a:t>Bewegung fördert körperliche, motorische und geistige Entwicklung</a:t>
            </a:r>
          </a:p>
          <a:p>
            <a:pPr marL="0" indent="0" eaLnBrk="1" hangingPunct="1">
              <a:buNone/>
            </a:pPr>
            <a:endParaRPr lang="de-DE" altLang="de-DE" sz="800" dirty="0" smtClean="0"/>
          </a:p>
          <a:p>
            <a:pPr eaLnBrk="1" hangingPunct="1"/>
            <a:r>
              <a:rPr lang="de-DE" altLang="de-DE" sz="2800" dirty="0" smtClean="0"/>
              <a:t>Bewegung verbessert Leistungs- und Konzentrationsfähigkeit</a:t>
            </a:r>
          </a:p>
          <a:p>
            <a:pPr eaLnBrk="1" hangingPunct="1"/>
            <a:endParaRPr lang="de-DE" altLang="de-DE" sz="800" dirty="0" smtClean="0"/>
          </a:p>
          <a:p>
            <a:pPr eaLnBrk="1" hangingPunct="1"/>
            <a:r>
              <a:rPr lang="de-DE" altLang="de-DE" sz="2800" dirty="0" smtClean="0"/>
              <a:t>Bewegung beugt Übergewicht vor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059949" cy="932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Bildschirmpräsentation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Larissa</vt:lpstr>
      <vt:lpstr>PowerPoint-Präsentation</vt:lpstr>
      <vt:lpstr>Übersicht</vt:lpstr>
      <vt:lpstr>Wie Kinder ihren Schulweg erleben</vt:lpstr>
      <vt:lpstr>Wie Kinder ihren Schulweg erleben</vt:lpstr>
      <vt:lpstr>Realität:</vt:lpstr>
      <vt:lpstr>Und bei uns?</vt:lpstr>
      <vt:lpstr>Der Schulweg zu Fuß... macht sicher</vt:lpstr>
      <vt:lpstr>Der Schulweg zu Fuß...ist spannend</vt:lpstr>
      <vt:lpstr>Der Schulweg zu Fuß...ist gesund</vt:lpstr>
      <vt:lpstr>Tipps für den sicheren Schulweg</vt:lpstr>
      <vt:lpstr>Wenn Sie Bedenken haben</vt:lpstr>
      <vt:lpstr>Was kann man noch tun?</vt:lpstr>
      <vt:lpstr>Was kann man noch tun?</vt:lpstr>
      <vt:lpstr>Viel Freude auf dem Schulweg  wünschen die Aktionspartner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 Füße-sicherer Schulweg</dc:title>
  <dc:creator>Susanne Osing</dc:creator>
  <cp:lastModifiedBy>Greef, Marina de (MK)</cp:lastModifiedBy>
  <cp:revision>40</cp:revision>
  <dcterms:created xsi:type="dcterms:W3CDTF">2014-06-16T08:52:49Z</dcterms:created>
  <dcterms:modified xsi:type="dcterms:W3CDTF">2019-08-05T10:40:17Z</dcterms:modified>
</cp:coreProperties>
</file>